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868" autoAdjust="0"/>
    <p:restoredTop sz="94434" autoAdjust="0"/>
  </p:normalViewPr>
  <p:slideViewPr>
    <p:cSldViewPr snapToGrid="0">
      <p:cViewPr>
        <p:scale>
          <a:sx n="50" d="100"/>
          <a:sy n="50" d="100"/>
        </p:scale>
        <p:origin x="2394" y="5334"/>
      </p:cViewPr>
      <p:guideLst>
        <p:guide orient="horz" pos="10368"/>
        <p:guide pos="1382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D57134-FBBA-45F2-B513-DBE797B74078}" type="datetimeFigureOut">
              <a:rPr lang="en-US" smtClean="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232141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D57134-FBBA-45F2-B513-DBE797B74078}" type="datetimeFigureOut">
              <a:rPr lang="en-US" smtClean="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143938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D57134-FBBA-45F2-B513-DBE797B74078}" type="datetimeFigureOut">
              <a:rPr lang="en-US" smtClean="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265268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D57134-FBBA-45F2-B513-DBE797B74078}" type="datetimeFigureOut">
              <a:rPr lang="en-US" smtClean="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56794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57134-FBBA-45F2-B513-DBE797B74078}" type="datetimeFigureOut">
              <a:rPr lang="en-US" smtClean="0"/>
              <a:pPr/>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30181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D57134-FBBA-45F2-B513-DBE797B74078}" type="datetimeFigureOut">
              <a:rPr lang="en-US" smtClean="0"/>
              <a:pPr/>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83321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D57134-FBBA-45F2-B513-DBE797B74078}" type="datetimeFigureOut">
              <a:rPr lang="en-US" smtClean="0"/>
              <a:pPr/>
              <a:t>5/25/2017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426491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D57134-FBBA-45F2-B513-DBE797B74078}" type="datetimeFigureOut">
              <a:rPr lang="en-US" smtClean="0"/>
              <a:pPr/>
              <a:t>5/25/2017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348904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57134-FBBA-45F2-B513-DBE797B74078}" type="datetimeFigureOut">
              <a:rPr lang="en-US" smtClean="0"/>
              <a:pPr/>
              <a:t>5/25/2017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125943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57134-FBBA-45F2-B513-DBE797B74078}" type="datetimeFigureOut">
              <a:rPr lang="en-US" smtClean="0"/>
              <a:pPr/>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418224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57134-FBBA-45F2-B513-DBE797B74078}" type="datetimeFigureOut">
              <a:rPr lang="en-US" smtClean="0"/>
              <a:pPr/>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19723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9D57134-FBBA-45F2-B513-DBE797B74078}" type="datetimeFigureOut">
              <a:rPr lang="en-US" smtClean="0"/>
              <a:pPr/>
              <a:t>5/25/2017</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B00D36B-5377-4088-AB73-0927F640472E}" type="slidenum">
              <a:rPr lang="en-US" smtClean="0"/>
              <a:pPr/>
              <a:t>‹#›</a:t>
            </a:fld>
            <a:endParaRPr lang="en-US" dirty="0"/>
          </a:p>
        </p:txBody>
      </p:sp>
    </p:spTree>
    <p:extLst>
      <p:ext uri="{BB962C8B-B14F-4D97-AF65-F5344CB8AC3E}">
        <p14:creationId xmlns="" xmlns:p14="http://schemas.microsoft.com/office/powerpoint/2010/main" val="505913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940785" y="4110269"/>
            <a:ext cx="10972800" cy="28803600"/>
          </a:xfrm>
          <a:prstGeom prst="rect">
            <a:avLst/>
          </a:prstGeom>
          <a:noFill/>
        </p:spPr>
        <p:txBody>
          <a:bodyPr wrap="square" lIns="182880" rIns="182880" rtlCol="0">
            <a:noAutofit/>
          </a:bodyPr>
          <a:lstStyle/>
          <a:p>
            <a:pPr algn="ctr"/>
            <a:r>
              <a:rPr lang="en-US" sz="2800" b="1" dirty="0" smtClean="0"/>
              <a:t>DISCUSSION</a:t>
            </a:r>
          </a:p>
          <a:p>
            <a:pPr algn="just"/>
            <a:r>
              <a:rPr lang="en-US" sz="2800" dirty="0" smtClean="0"/>
              <a:t>These results suggest the use of the Zephyr™ BioModule™ as a cardiac ambulatory recording device is as accurate of a method for recording in-flight R-R intervals as a Holter monitor. Future studies utilizing this method of cardiac monitoring combined with the simultaneous collection of other in-flight physiologic information may yield valuable data that until now has been difficult to procure. The reliable collection of multiple simultaneous physiologic data during military flights operations has the potential to advance aeromedical research into uncharted territories.</a:t>
            </a:r>
          </a:p>
          <a:p>
            <a:pPr algn="just"/>
            <a:endParaRPr lang="en-US" sz="2800" dirty="0"/>
          </a:p>
          <a:p>
            <a:pPr marL="457200" indent="-457200">
              <a:buFont typeface="Arial" panose="020B0604020202020204" pitchFamily="34" charset="0"/>
              <a:buChar char="•"/>
            </a:pPr>
            <a:r>
              <a:rPr lang="en-US" sz="2800" dirty="0" smtClean="0"/>
              <a:t>PPMCC analysis suggests a highly positive correlation of the devices in-flight.</a:t>
            </a:r>
          </a:p>
          <a:p>
            <a:pPr marL="457200" indent="-457200">
              <a:buFont typeface="Arial" panose="020B0604020202020204" pitchFamily="34" charset="0"/>
              <a:buChar char="•"/>
            </a:pPr>
            <a:r>
              <a:rPr lang="en-US" sz="2800" dirty="0" smtClean="0"/>
              <a:t>(r) measures the strength of the relation between two variables </a:t>
            </a:r>
            <a:r>
              <a:rPr lang="en-US" sz="2800" dirty="0" smtClean="0"/>
              <a:t>but not </a:t>
            </a:r>
            <a:r>
              <a:rPr lang="en-US" sz="2800" dirty="0" smtClean="0"/>
              <a:t>the agreement.</a:t>
            </a:r>
          </a:p>
          <a:p>
            <a:pPr marL="457200" indent="-457200">
              <a:buFont typeface="Arial" panose="020B0604020202020204" pitchFamily="34" charset="0"/>
              <a:buChar char="•"/>
            </a:pPr>
            <a:r>
              <a:rPr lang="en-US" sz="2800" dirty="0" smtClean="0"/>
              <a:t>Perfect </a:t>
            </a:r>
            <a:r>
              <a:rPr lang="en-US" sz="2800" dirty="0" smtClean="0"/>
              <a:t>agreement </a:t>
            </a:r>
            <a:r>
              <a:rPr lang="en-US" sz="2800" dirty="0" smtClean="0"/>
              <a:t>exists only </a:t>
            </a:r>
            <a:r>
              <a:rPr lang="en-US" sz="2800" dirty="0" smtClean="0"/>
              <a:t>if the points lie along the line of </a:t>
            </a:r>
            <a:r>
              <a:rPr lang="en-US" sz="2800" dirty="0" smtClean="0"/>
              <a:t>equality, (y=x).</a:t>
            </a:r>
            <a:endParaRPr lang="en-US" sz="2800" dirty="0" smtClean="0"/>
          </a:p>
          <a:p>
            <a:pPr marL="457200" indent="-457200">
              <a:buFont typeface="Arial" panose="020B0604020202020204" pitchFamily="34" charset="0"/>
              <a:buChar char="•"/>
            </a:pPr>
            <a:r>
              <a:rPr lang="en-US" sz="2800" dirty="0" smtClean="0"/>
              <a:t>Perfect </a:t>
            </a:r>
            <a:r>
              <a:rPr lang="en-US" sz="2800" dirty="0" smtClean="0"/>
              <a:t>correlation </a:t>
            </a:r>
            <a:r>
              <a:rPr lang="en-US" sz="2800" dirty="0" smtClean="0"/>
              <a:t>exists if </a:t>
            </a:r>
            <a:r>
              <a:rPr lang="en-US" sz="2800" dirty="0" smtClean="0"/>
              <a:t>the points lie along any straight line.</a:t>
            </a:r>
          </a:p>
          <a:p>
            <a:pPr marL="457200" indent="-457200">
              <a:buFont typeface="Arial" panose="020B0604020202020204" pitchFamily="34" charset="0"/>
              <a:buChar char="•"/>
            </a:pPr>
            <a:r>
              <a:rPr lang="en-US" sz="2800" dirty="0" smtClean="0"/>
              <a:t>Our Mean </a:t>
            </a:r>
            <a:r>
              <a:rPr lang="en-US" sz="2800" dirty="0" smtClean="0"/>
              <a:t>R-R interval </a:t>
            </a:r>
            <a:r>
              <a:rPr lang="en-US" sz="2800" dirty="0" smtClean="0"/>
              <a:t>lies </a:t>
            </a:r>
            <a:r>
              <a:rPr lang="en-US" sz="2800" dirty="0" smtClean="0"/>
              <a:t>closely along the equality </a:t>
            </a:r>
            <a:r>
              <a:rPr lang="en-US" sz="2800" dirty="0" smtClean="0"/>
              <a:t>line.</a:t>
            </a:r>
            <a:endParaRPr lang="en-US" sz="2800" dirty="0" smtClean="0"/>
          </a:p>
          <a:p>
            <a:pPr marL="457200" indent="-457200">
              <a:buFont typeface="Arial" panose="020B0604020202020204" pitchFamily="34" charset="0"/>
              <a:buChar char="•"/>
            </a:pPr>
            <a:r>
              <a:rPr lang="en-US" sz="2800" dirty="0" smtClean="0"/>
              <a:t>Bland-Altman Plot analysis suggests a very good agreement between the devices during in-flight use.</a:t>
            </a:r>
          </a:p>
          <a:p>
            <a:pPr marL="457200" indent="-457200">
              <a:buFont typeface="Arial" panose="020B0604020202020204" pitchFamily="34" charset="0"/>
              <a:buChar char="•"/>
            </a:pPr>
            <a:r>
              <a:rPr lang="en-US" sz="2800" dirty="0" smtClean="0"/>
              <a:t>The lack of agreement is determined by the bias (mean difference = 0.2) and the SD of the differences.</a:t>
            </a:r>
          </a:p>
          <a:p>
            <a:pPr marL="457200" indent="-457200">
              <a:buFont typeface="Arial" panose="020B0604020202020204" pitchFamily="34" charset="0"/>
              <a:buChar char="•"/>
            </a:pPr>
            <a:r>
              <a:rPr lang="en-US" sz="2800" dirty="0" smtClean="0"/>
              <a:t>It is expected for method agreement that (95%) of the differences lie between lines of agreement (LOA</a:t>
            </a:r>
            <a:r>
              <a:rPr lang="en-US" sz="2800" dirty="0" smtClean="0"/>
              <a:t>).</a:t>
            </a:r>
            <a:endParaRPr lang="en-US" sz="2800" dirty="0" smtClean="0"/>
          </a:p>
          <a:p>
            <a:pPr marL="457200" indent="-457200">
              <a:buFont typeface="Arial" panose="020B0604020202020204" pitchFamily="34" charset="0"/>
              <a:buChar char="•"/>
            </a:pPr>
            <a:r>
              <a:rPr lang="en-US" sz="2800" dirty="0" smtClean="0"/>
              <a:t>One data point or 2.86% of observations in our data were located outside of the LOA. </a:t>
            </a:r>
          </a:p>
          <a:p>
            <a:pPr marL="457200" indent="-457200">
              <a:buFont typeface="Arial" panose="020B0604020202020204" pitchFamily="34" charset="0"/>
              <a:buChar char="•"/>
            </a:pPr>
            <a:r>
              <a:rPr lang="en-US" sz="2800" dirty="0" smtClean="0"/>
              <a:t>The regression line of the differences helps detect any proportional differences</a:t>
            </a:r>
            <a:r>
              <a:rPr lang="en-US" sz="2800" dirty="0" smtClean="0"/>
              <a:t>. Trend is Likely due to the one outlier in our data set.</a:t>
            </a:r>
            <a:endParaRPr lang="en-US" sz="2800" dirty="0" smtClean="0"/>
          </a:p>
          <a:p>
            <a:pPr marL="457200" indent="-457200">
              <a:buFont typeface="Arial" panose="020B0604020202020204" pitchFamily="34" charset="0"/>
              <a:buChar char="•"/>
            </a:pPr>
            <a:r>
              <a:rPr lang="en-US" sz="2800" dirty="0" smtClean="0"/>
              <a:t>Data collected and analyzed demonstrates the Zephyr™ BioModule™ </a:t>
            </a:r>
            <a:r>
              <a:rPr lang="en-US" sz="2800" dirty="0" smtClean="0"/>
              <a:t>is </a:t>
            </a:r>
            <a:r>
              <a:rPr lang="en-US" sz="2800" dirty="0" smtClean="0"/>
              <a:t>as accurate of a method for recording the in-flight R-R interval and HR when compared to a Holter monitor for the </a:t>
            </a:r>
            <a:r>
              <a:rPr lang="en-US" sz="2800" dirty="0" smtClean="0"/>
              <a:t>same.</a:t>
            </a:r>
            <a:endParaRPr lang="en-US" sz="2800" dirty="0" smtClean="0"/>
          </a:p>
          <a:p>
            <a:pPr marL="457200" indent="-457200">
              <a:buFont typeface="Arial" panose="020B0604020202020204" pitchFamily="34" charset="0"/>
              <a:buChar char="•"/>
            </a:pPr>
            <a:r>
              <a:rPr lang="en-US" sz="2800" dirty="0" smtClean="0"/>
              <a:t>B&amp;A Plot analysis was within 95% of limits of </a:t>
            </a:r>
            <a:r>
              <a:rPr lang="en-US" sz="2800" dirty="0" smtClean="0"/>
              <a:t>agreement.</a:t>
            </a:r>
            <a:endParaRPr lang="en-US" sz="2800" dirty="0" smtClean="0"/>
          </a:p>
          <a:p>
            <a:pPr marL="457200" indent="-457200">
              <a:buFont typeface="Arial" panose="020B0604020202020204" pitchFamily="34" charset="0"/>
              <a:buChar char="•"/>
            </a:pPr>
            <a:r>
              <a:rPr lang="en-US" sz="2800" dirty="0" smtClean="0"/>
              <a:t>Straight line scatters and near-perfect </a:t>
            </a:r>
            <a:r>
              <a:rPr lang="en-US" sz="2800" dirty="0" smtClean="0"/>
              <a:t>agreement is demonstrated.</a:t>
            </a:r>
            <a:endParaRPr lang="en-US" sz="2800" dirty="0" smtClean="0"/>
          </a:p>
          <a:p>
            <a:pPr marL="457200" indent="-457200">
              <a:buFont typeface="Arial" panose="020B0604020202020204" pitchFamily="34" charset="0"/>
              <a:buChar char="•"/>
            </a:pPr>
            <a:r>
              <a:rPr lang="en-US" sz="2800" dirty="0" smtClean="0"/>
              <a:t>Highly positive </a:t>
            </a:r>
            <a:r>
              <a:rPr lang="en-US" sz="2800" dirty="0" smtClean="0"/>
              <a:t>correlation exists in this comparison study.</a:t>
            </a:r>
            <a:endParaRPr lang="en-US" sz="2800" dirty="0" smtClean="0"/>
          </a:p>
          <a:p>
            <a:pPr marL="457200" indent="-457200">
              <a:buFont typeface="Arial" panose="020B0604020202020204" pitchFamily="34" charset="0"/>
              <a:buChar char="•"/>
            </a:pPr>
            <a:r>
              <a:rPr lang="en-US" sz="2800" dirty="0" smtClean="0"/>
              <a:t>Findings are from </a:t>
            </a:r>
            <a:r>
              <a:rPr lang="en-US" sz="2800" dirty="0" smtClean="0"/>
              <a:t>testing on only one individual </a:t>
            </a:r>
            <a:r>
              <a:rPr lang="en-US" sz="2800" dirty="0" smtClean="0"/>
              <a:t>on one </a:t>
            </a:r>
            <a:r>
              <a:rPr lang="en-US" sz="2800" dirty="0" smtClean="0"/>
              <a:t>test flight.</a:t>
            </a:r>
            <a:endParaRPr lang="en-US" sz="2800" dirty="0" smtClean="0"/>
          </a:p>
          <a:p>
            <a:pPr marL="457200" indent="-457200">
              <a:buFont typeface="Arial" panose="020B0604020202020204" pitchFamily="34" charset="0"/>
              <a:buChar char="•"/>
            </a:pPr>
            <a:r>
              <a:rPr lang="en-US" sz="2800" dirty="0" smtClean="0"/>
              <a:t>Additional flight testing with demonstrated repeatability desired.   </a:t>
            </a:r>
            <a:endParaRPr lang="en-US" sz="2800" dirty="0" smtClean="0"/>
          </a:p>
          <a:p>
            <a:pPr marL="457200" indent="-457200">
              <a:buFont typeface="Arial" panose="020B0604020202020204" pitchFamily="34" charset="0"/>
              <a:buChar char="•"/>
            </a:pPr>
            <a:r>
              <a:rPr lang="en-US" sz="2800" dirty="0" smtClean="0"/>
              <a:t>Potential for COTS technology as an accurate surrogate for ECG recording is </a:t>
            </a:r>
            <a:r>
              <a:rPr lang="en-US" sz="2800" dirty="0" smtClean="0"/>
              <a:t>encouraging.</a:t>
            </a:r>
            <a:endParaRPr lang="en-US" sz="2800" dirty="0" smtClean="0"/>
          </a:p>
          <a:p>
            <a:pPr marL="457200" indent="-457200" algn="just">
              <a:buFont typeface="Arial" panose="020B0604020202020204" pitchFamily="34" charset="0"/>
              <a:buChar char="•"/>
            </a:pPr>
            <a:endParaRPr lang="en-US" sz="2800" dirty="0" smtClean="0"/>
          </a:p>
          <a:p>
            <a:pPr algn="ctr"/>
            <a:r>
              <a:rPr lang="en-US" sz="2800" b="1" dirty="0" smtClean="0"/>
              <a:t>RECOMMENDATIONS</a:t>
            </a:r>
          </a:p>
          <a:p>
            <a:pPr marL="457200" indent="-457200">
              <a:buFont typeface="Arial" panose="020B0604020202020204" pitchFamily="34" charset="0"/>
              <a:buChar char="•"/>
            </a:pPr>
            <a:r>
              <a:rPr lang="en-US" sz="2800" dirty="0" smtClean="0"/>
              <a:t>Analysis </a:t>
            </a:r>
            <a:r>
              <a:rPr lang="en-US" sz="2800" dirty="0" smtClean="0"/>
              <a:t>of the Zephyr™ BioPatch™ suggests this portable biosensor is a safe and effective method for the electrocardiographic monitoring of aircrew during military aircraft sorties.</a:t>
            </a:r>
          </a:p>
          <a:p>
            <a:pPr marL="457200" indent="-457200">
              <a:buFont typeface="Arial" panose="020B0604020202020204" pitchFamily="34" charset="0"/>
              <a:buChar char="•"/>
            </a:pPr>
            <a:r>
              <a:rPr lang="en-US" sz="2800" dirty="0" smtClean="0"/>
              <a:t>Comparison </a:t>
            </a:r>
            <a:r>
              <a:rPr lang="en-US" sz="2800" dirty="0" smtClean="0"/>
              <a:t>of these two ECG recording devices with respect to R-R interval among different subjects with different body types in different aircraft flying different flight profiles could further reinforce the validity of using this particular COTS biosensor for routine in-flight research</a:t>
            </a:r>
            <a:r>
              <a:rPr lang="en-US" sz="2800" dirty="0" smtClean="0"/>
              <a:t>.</a:t>
            </a:r>
          </a:p>
          <a:p>
            <a:pPr marL="457200" indent="-457200">
              <a:buFont typeface="Arial" panose="020B0604020202020204" pitchFamily="34" charset="0"/>
              <a:buChar char="•"/>
            </a:pPr>
            <a:r>
              <a:rPr lang="en-US" sz="2800" dirty="0" smtClean="0"/>
              <a:t>Additional flight testing demonstrating similar results would reinforce our recommendations for classifying the Zephyr™ BioModule™ as the Gold-Standard for in flight electrocardiography</a:t>
            </a:r>
            <a:r>
              <a:rPr lang="en-US" sz="2800" dirty="0" smtClean="0"/>
              <a:t>.</a:t>
            </a:r>
            <a:endParaRPr lang="en-US" sz="2800" dirty="0" smtClean="0"/>
          </a:p>
          <a:p>
            <a:pPr algn="ctr">
              <a:spcBef>
                <a:spcPts val="1200"/>
              </a:spcBef>
            </a:pPr>
            <a:r>
              <a:rPr lang="en-US" sz="2800" b="1" dirty="0" smtClean="0"/>
              <a:t>ACKNOWLEDGEMENTS</a:t>
            </a:r>
          </a:p>
          <a:p>
            <a:pPr marL="457200" indent="-457200">
              <a:buFont typeface="Arial" panose="020B0604020202020204" pitchFamily="34" charset="0"/>
              <a:buChar char="•"/>
            </a:pPr>
            <a:r>
              <a:rPr lang="en-US" sz="2800" dirty="0" smtClean="0"/>
              <a:t>U.S. Navy Training Air Wing FIVE for their support of this study and their dedication to aviation safety and flight </a:t>
            </a:r>
            <a:r>
              <a:rPr lang="en-US" sz="2800" dirty="0" smtClean="0"/>
              <a:t>innovation. </a:t>
            </a:r>
            <a:endParaRPr lang="en-US" sz="2800" dirty="0" smtClean="0"/>
          </a:p>
          <a:p>
            <a:pPr marL="457200" indent="-457200">
              <a:buFont typeface="Arial" panose="020B0604020202020204" pitchFamily="34" charset="0"/>
              <a:buChar char="•"/>
            </a:pPr>
            <a:r>
              <a:rPr lang="en-US" sz="2800" dirty="0" smtClean="0"/>
              <a:t>Philips Corporation and their software developer, Coffey Medical: for granting us access to the proprietary code for their Philips Digitrak™-Plus 3100A Holter monitor.  </a:t>
            </a:r>
          </a:p>
          <a:p>
            <a:pPr algn="ctr">
              <a:spcBef>
                <a:spcPts val="1200"/>
              </a:spcBef>
            </a:pPr>
            <a:r>
              <a:rPr lang="en-US" sz="2800" b="1" dirty="0" smtClean="0"/>
              <a:t>DISCLOSURES</a:t>
            </a:r>
          </a:p>
          <a:p>
            <a:pPr marL="457200" indent="-457200">
              <a:buFont typeface="Arial" panose="020B0604020202020204" pitchFamily="34" charset="0"/>
              <a:buChar char="•"/>
            </a:pPr>
            <a:r>
              <a:rPr lang="en-US" sz="2800" dirty="0" smtClean="0"/>
              <a:t>The views expressed in this presentation are those of the author and do not necessarily reflect the official policy or position of the Department of the Navy, </a:t>
            </a:r>
            <a:r>
              <a:rPr lang="en-US" sz="2800" dirty="0" smtClean="0"/>
              <a:t>Department </a:t>
            </a:r>
            <a:r>
              <a:rPr lang="en-US" sz="2800" dirty="0" smtClean="0"/>
              <a:t>of Defense, or the United States Government.</a:t>
            </a:r>
          </a:p>
          <a:p>
            <a:pPr marL="457200" indent="-457200">
              <a:buFont typeface="Arial" panose="020B0604020202020204" pitchFamily="34" charset="0"/>
              <a:buChar char="•"/>
            </a:pPr>
            <a:r>
              <a:rPr lang="en-US" sz="2800" dirty="0" smtClean="0"/>
              <a:t>We </a:t>
            </a:r>
            <a:r>
              <a:rPr lang="en-US" sz="2800" dirty="0"/>
              <a:t>have no financial relationships to disclose</a:t>
            </a:r>
            <a:r>
              <a:rPr lang="en-US" sz="2800" dirty="0" smtClean="0"/>
              <a:t>.</a:t>
            </a:r>
            <a:endParaRPr lang="en-US" sz="2800" dirty="0"/>
          </a:p>
        </p:txBody>
      </p:sp>
      <p:sp>
        <p:nvSpPr>
          <p:cNvPr id="10" name="TextBox 9"/>
          <p:cNvSpPr txBox="1"/>
          <p:nvPr/>
        </p:nvSpPr>
        <p:spPr>
          <a:xfrm>
            <a:off x="21959973" y="4126311"/>
            <a:ext cx="10972800" cy="28803600"/>
          </a:xfrm>
          <a:prstGeom prst="rect">
            <a:avLst/>
          </a:prstGeom>
          <a:noFill/>
        </p:spPr>
        <p:txBody>
          <a:bodyPr wrap="square" lIns="182880" rIns="182880" rtlCol="0">
            <a:noAutofit/>
          </a:bodyPr>
          <a:lstStyle/>
          <a:p>
            <a:pPr algn="ctr"/>
            <a:r>
              <a:rPr lang="en-US" sz="2800" b="1" dirty="0" smtClean="0"/>
              <a:t>STATISTICAL ANALYSIS</a:t>
            </a:r>
          </a:p>
          <a:p>
            <a:pPr marL="457200" indent="-457200">
              <a:buFont typeface="Arial" panose="020B0604020202020204" pitchFamily="34" charset="0"/>
              <a:buChar char="•"/>
            </a:pPr>
            <a:r>
              <a:rPr lang="en-US" sz="2800" dirty="0"/>
              <a:t>Paired waveforms and profiles </a:t>
            </a:r>
            <a:r>
              <a:rPr lang="en-US" sz="2800" dirty="0" smtClean="0"/>
              <a:t>graphically </a:t>
            </a:r>
            <a:r>
              <a:rPr lang="en-US" sz="2800" dirty="0"/>
              <a:t>analyzed and synchronization ensured</a:t>
            </a:r>
          </a:p>
          <a:p>
            <a:pPr marL="457200" indent="-457200">
              <a:buFont typeface="Arial" panose="020B0604020202020204" pitchFamily="34" charset="0"/>
              <a:buChar char="•"/>
            </a:pPr>
            <a:r>
              <a:rPr lang="en-US" sz="2800" dirty="0"/>
              <a:t>Data sets from the flight </a:t>
            </a:r>
            <a:r>
              <a:rPr lang="en-US" sz="2800" dirty="0" smtClean="0"/>
              <a:t>were </a:t>
            </a:r>
            <a:r>
              <a:rPr lang="en-US" sz="2800" dirty="0"/>
              <a:t>broken into 35 </a:t>
            </a:r>
            <a:r>
              <a:rPr lang="en-US" sz="2800" dirty="0" smtClean="0"/>
              <a:t>paired successive </a:t>
            </a:r>
            <a:r>
              <a:rPr lang="en-US" sz="2800" dirty="0"/>
              <a:t>3-minute segments</a:t>
            </a:r>
          </a:p>
          <a:p>
            <a:pPr marL="457200" indent="-457200">
              <a:buFont typeface="Arial" panose="020B0604020202020204" pitchFamily="34" charset="0"/>
              <a:buChar char="•"/>
            </a:pPr>
            <a:r>
              <a:rPr lang="en-US" sz="2800" dirty="0"/>
              <a:t>Time-Domain calculations (mean R-R interval) performed in Kubios HRV on each 3-minute flight </a:t>
            </a:r>
            <a:r>
              <a:rPr lang="en-US" sz="2800" dirty="0" smtClean="0"/>
              <a:t>segment</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algn="just"/>
            <a:endParaRPr lang="en-US" sz="2800" dirty="0"/>
          </a:p>
          <a:p>
            <a:pPr marL="457200" indent="-457200" algn="just">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Time-domain </a:t>
            </a:r>
            <a:r>
              <a:rPr lang="en-US" sz="2800" dirty="0"/>
              <a:t>calculation results entered into MS Excel for </a:t>
            </a:r>
            <a:r>
              <a:rPr lang="en-US" sz="2800" dirty="0" smtClean="0"/>
              <a:t>Windows</a:t>
            </a:r>
            <a:endParaRPr lang="en-US" sz="2800" dirty="0"/>
          </a:p>
          <a:p>
            <a:pPr marL="457200" indent="-457200">
              <a:buFont typeface="Arial" panose="020B0604020202020204" pitchFamily="34" charset="0"/>
              <a:buChar char="•"/>
            </a:pPr>
            <a:r>
              <a:rPr lang="en-US" sz="2800" dirty="0"/>
              <a:t>Pearson product-moment correlation coefficient (r) for the two devices was determined for the data set.</a:t>
            </a:r>
            <a:endParaRPr lang="en-US" sz="2800" dirty="0" smtClean="0"/>
          </a:p>
          <a:p>
            <a:pPr algn="just"/>
            <a:endParaRPr lang="en-US" sz="2800" dirty="0"/>
          </a:p>
          <a:p>
            <a:pPr algn="just"/>
            <a:endParaRPr lang="en-US" sz="2800" dirty="0"/>
          </a:p>
          <a:p>
            <a:pPr algn="just"/>
            <a:endParaRPr lang="en-US" sz="2800" dirty="0" smtClean="0"/>
          </a:p>
          <a:p>
            <a:pPr algn="just"/>
            <a:endParaRPr lang="en-US" sz="2800" dirty="0"/>
          </a:p>
          <a:p>
            <a:pPr algn="just"/>
            <a:endParaRPr lang="en-US" sz="2800" dirty="0" smtClean="0"/>
          </a:p>
          <a:p>
            <a:pPr algn="just"/>
            <a:endParaRPr lang="en-US" sz="2800" dirty="0"/>
          </a:p>
          <a:p>
            <a:pPr algn="just"/>
            <a:endParaRPr lang="en-US" sz="2800" dirty="0" smtClean="0"/>
          </a:p>
          <a:p>
            <a:pPr algn="just"/>
            <a:endParaRPr lang="en-US" sz="2800" dirty="0"/>
          </a:p>
          <a:p>
            <a:pPr algn="just"/>
            <a:endParaRPr lang="en-US" sz="2800" dirty="0" smtClean="0"/>
          </a:p>
          <a:p>
            <a:pPr algn="just"/>
            <a:endParaRPr lang="en-US" sz="2800" dirty="0"/>
          </a:p>
          <a:p>
            <a:pPr algn="just"/>
            <a:endParaRPr lang="en-US" sz="2800" dirty="0" smtClean="0"/>
          </a:p>
          <a:p>
            <a:pPr marL="457200" indent="-457200">
              <a:buFont typeface="Arial" panose="020B0604020202020204" pitchFamily="34" charset="0"/>
              <a:buChar char="•"/>
            </a:pPr>
            <a:r>
              <a:rPr lang="en-US" sz="2800" dirty="0" smtClean="0"/>
              <a:t>Bland-Altman </a:t>
            </a:r>
            <a:r>
              <a:rPr lang="en-US" sz="2800" dirty="0" smtClean="0"/>
              <a:t>plot of differences between Holter and Zephyr methods vs. the mean of the two measurements (data from table). The bias of 0.2 units is represented by the gap between the X axis, corresponding to a zero difference, and the parallel line to the X axis at 0.2 units.</a:t>
            </a:r>
          </a:p>
          <a:p>
            <a:pPr algn="just"/>
            <a:endParaRPr lang="en-US" sz="2800" dirty="0" smtClean="0"/>
          </a:p>
          <a:p>
            <a:pPr algn="just"/>
            <a:endParaRPr lang="en-US" sz="2800" dirty="0" smtClean="0"/>
          </a:p>
          <a:p>
            <a:pPr algn="just"/>
            <a:endParaRPr lang="en-US" sz="2800" dirty="0" smtClean="0"/>
          </a:p>
          <a:p>
            <a:pPr algn="just"/>
            <a:endParaRPr lang="en-US" sz="2800" dirty="0" smtClean="0"/>
          </a:p>
          <a:p>
            <a:pPr algn="just"/>
            <a:endParaRPr lang="en-US" sz="2800" dirty="0" smtClean="0"/>
          </a:p>
          <a:p>
            <a:pPr algn="just"/>
            <a:endParaRPr lang="en-US" sz="2800" dirty="0"/>
          </a:p>
        </p:txBody>
      </p:sp>
      <p:sp>
        <p:nvSpPr>
          <p:cNvPr id="9" name="TextBox 8"/>
          <p:cNvSpPr txBox="1"/>
          <p:nvPr/>
        </p:nvSpPr>
        <p:spPr>
          <a:xfrm>
            <a:off x="10979153" y="4126310"/>
            <a:ext cx="10972800" cy="28803600"/>
          </a:xfrm>
          <a:prstGeom prst="rect">
            <a:avLst/>
          </a:prstGeom>
          <a:noFill/>
        </p:spPr>
        <p:txBody>
          <a:bodyPr wrap="square" lIns="182880" rIns="182880" rtlCol="0">
            <a:noAutofit/>
          </a:bodyPr>
          <a:lstStyle/>
          <a:p>
            <a:pPr algn="ctr"/>
            <a:r>
              <a:rPr lang="en-US" sz="2800" b="1" dirty="0" smtClean="0"/>
              <a:t>METHODS</a:t>
            </a:r>
          </a:p>
          <a:p>
            <a:pPr algn="just"/>
            <a:r>
              <a:rPr lang="en-US" sz="2800" dirty="0"/>
              <a:t>The study protocol was approved by the Navy Medicine Operational Training Center’s  Scientific Ethical Review Committee, under protocol number NMOTC 2016.0005, and subsequently approved by higher level Institutional Review Board, Navy Aerospace Medicine Research Unit – Wright Patterson Air Force Base, Dayton, OH.</a:t>
            </a:r>
          </a:p>
          <a:p>
            <a:pPr algn="just"/>
            <a:endParaRPr lang="en-US" sz="2800" dirty="0" smtClean="0"/>
          </a:p>
          <a:p>
            <a:pPr algn="ctr"/>
            <a:r>
              <a:rPr lang="en-US" sz="2800" b="1" dirty="0" smtClean="0"/>
              <a:t>SUBJECTS</a:t>
            </a:r>
          </a:p>
          <a:p>
            <a:pPr marL="457200" indent="-457200">
              <a:buFont typeface="Arial" panose="020B0604020202020204" pitchFamily="34" charset="0"/>
              <a:buChar char="•"/>
            </a:pPr>
            <a:r>
              <a:rPr lang="en-US" sz="2800" dirty="0" smtClean="0"/>
              <a:t>One active </a:t>
            </a:r>
            <a:r>
              <a:rPr lang="en-US" sz="2800" dirty="0"/>
              <a:t>duty Navy </a:t>
            </a:r>
            <a:r>
              <a:rPr lang="en-US" sz="2800" dirty="0" smtClean="0"/>
              <a:t>TH-57C aircrew </a:t>
            </a:r>
            <a:r>
              <a:rPr lang="en-US" sz="2800" dirty="0"/>
              <a:t>member</a:t>
            </a:r>
          </a:p>
          <a:p>
            <a:pPr marL="457200" indent="-457200">
              <a:buFont typeface="Arial" panose="020B0604020202020204" pitchFamily="34" charset="0"/>
              <a:buChar char="•"/>
            </a:pPr>
            <a:r>
              <a:rPr lang="en-US" sz="2800" dirty="0"/>
              <a:t>Aeromedically cleared</a:t>
            </a:r>
          </a:p>
          <a:p>
            <a:pPr marL="457200" indent="-457200">
              <a:buFont typeface="Arial" panose="020B0604020202020204" pitchFamily="34" charset="0"/>
              <a:buChar char="•"/>
            </a:pPr>
            <a:r>
              <a:rPr lang="en-US" sz="2800" dirty="0"/>
              <a:t>Voluntarily agreed to participate</a:t>
            </a:r>
          </a:p>
          <a:p>
            <a:pPr marL="457200" indent="-457200">
              <a:buFont typeface="Arial" panose="020B0604020202020204" pitchFamily="34" charset="0"/>
              <a:buChar char="•"/>
            </a:pPr>
            <a:r>
              <a:rPr lang="en-US" sz="2800" dirty="0"/>
              <a:t>Informed consent</a:t>
            </a:r>
          </a:p>
          <a:p>
            <a:pPr algn="just"/>
            <a:endParaRPr lang="en-US" sz="2800" dirty="0" smtClean="0"/>
          </a:p>
          <a:p>
            <a:pPr algn="ctr"/>
            <a:r>
              <a:rPr lang="en-US" sz="2800" b="1" dirty="0" smtClean="0"/>
              <a:t>EQUIPMENT</a:t>
            </a:r>
            <a:endParaRPr lang="en-US" sz="2800" b="1" dirty="0"/>
          </a:p>
          <a:p>
            <a:pPr marL="457200" indent="-457200">
              <a:buFont typeface="Arial" panose="020B0604020202020204" pitchFamily="34" charset="0"/>
              <a:buChar char="•"/>
            </a:pPr>
            <a:r>
              <a:rPr lang="en-US" sz="2800" b="1" dirty="0"/>
              <a:t>Zephyr™ BioModule™ </a:t>
            </a:r>
          </a:p>
          <a:p>
            <a:pPr marL="914400" lvl="1" indent="-457200">
              <a:buFont typeface="Courier New" panose="02070309020205020404" pitchFamily="49" charset="0"/>
              <a:buChar char="o"/>
            </a:pPr>
            <a:r>
              <a:rPr lang="en-US" sz="2800" dirty="0"/>
              <a:t>FDA-cleared</a:t>
            </a:r>
          </a:p>
          <a:p>
            <a:pPr marL="914400" lvl="1" indent="-457200">
              <a:buFont typeface="Courier New" panose="02070309020205020404" pitchFamily="49" charset="0"/>
              <a:buChar char="o"/>
            </a:pPr>
            <a:r>
              <a:rPr lang="en-US" sz="2800" dirty="0"/>
              <a:t>ECG Sensor sampling – 250 </a:t>
            </a:r>
            <a:r>
              <a:rPr lang="en-US" sz="2800" dirty="0" smtClean="0"/>
              <a:t>Hz</a:t>
            </a:r>
          </a:p>
          <a:p>
            <a:pPr marL="914400" lvl="1" indent="-457200">
              <a:buFont typeface="Courier New" panose="02070309020205020404" pitchFamily="49" charset="0"/>
              <a:buChar char="o"/>
            </a:pPr>
            <a:r>
              <a:rPr lang="en-US" sz="2800" dirty="0"/>
              <a:t>Perhaps most validated and robust</a:t>
            </a:r>
          </a:p>
          <a:p>
            <a:pPr marL="914400" lvl="1" indent="-457200">
              <a:buFont typeface="Courier New" panose="02070309020205020404" pitchFamily="49" charset="0"/>
              <a:buChar char="o"/>
            </a:pPr>
            <a:r>
              <a:rPr lang="en-US" sz="2800" dirty="0"/>
              <a:t>Studied by elite special forces units</a:t>
            </a:r>
          </a:p>
          <a:p>
            <a:pPr marL="914400" lvl="1" indent="-457200">
              <a:buFont typeface="Courier New" panose="02070309020205020404" pitchFamily="49" charset="0"/>
              <a:buChar char="o"/>
            </a:pPr>
            <a:r>
              <a:rPr lang="en-US" sz="2800" dirty="0" smtClean="0"/>
              <a:t>Accelerometer recording </a:t>
            </a:r>
            <a:r>
              <a:rPr lang="en-US" sz="2800" dirty="0" smtClean="0"/>
              <a:t>capability recently </a:t>
            </a:r>
            <a:r>
              <a:rPr lang="en-US" sz="2800" dirty="0"/>
              <a:t>validated </a:t>
            </a:r>
            <a:r>
              <a:rPr lang="en-US" sz="2800" dirty="0" smtClean="0"/>
              <a:t>against</a:t>
            </a:r>
          </a:p>
          <a:p>
            <a:pPr marL="914400" lvl="1" indent="-457200"/>
            <a:r>
              <a:rPr lang="en-US" sz="2800" dirty="0" smtClean="0"/>
              <a:t>	</a:t>
            </a:r>
            <a:r>
              <a:rPr lang="en-US" sz="2800" dirty="0" smtClean="0"/>
              <a:t>F-18’s </a:t>
            </a:r>
            <a:r>
              <a:rPr lang="en-US" sz="2800" dirty="0" smtClean="0"/>
              <a:t>inertial </a:t>
            </a:r>
            <a:r>
              <a:rPr lang="en-US" sz="2800" dirty="0"/>
              <a:t>navigation </a:t>
            </a:r>
            <a:r>
              <a:rPr lang="en-US" sz="2800" dirty="0" smtClean="0"/>
              <a:t>system</a:t>
            </a:r>
            <a:endParaRPr lang="en-US" sz="2800" dirty="0"/>
          </a:p>
          <a:p>
            <a:pPr marL="914400" lvl="1" indent="-457200">
              <a:buFont typeface="Courier New" panose="02070309020205020404" pitchFamily="49" charset="0"/>
              <a:buChar char="o"/>
            </a:pPr>
            <a:r>
              <a:rPr lang="en-US" sz="2800" dirty="0"/>
              <a:t>Found to be minimally distracting by aviators during </a:t>
            </a:r>
            <a:r>
              <a:rPr lang="en-US" sz="2800" dirty="0" smtClean="0"/>
              <a:t>accelerometer </a:t>
            </a:r>
            <a:r>
              <a:rPr lang="en-US" sz="2800" dirty="0"/>
              <a:t>study in high performance jet </a:t>
            </a:r>
            <a:r>
              <a:rPr lang="en-US" sz="2800" dirty="0" smtClean="0"/>
              <a:t>aircraft</a:t>
            </a:r>
          </a:p>
          <a:p>
            <a:pPr marL="457200" indent="-457200">
              <a:buFont typeface="Arial" panose="020B0604020202020204" pitchFamily="34" charset="0"/>
              <a:buChar char="•"/>
            </a:pPr>
            <a:r>
              <a:rPr lang="en-US" sz="2800" b="1" dirty="0" smtClean="0"/>
              <a:t>Philips </a:t>
            </a:r>
            <a:r>
              <a:rPr lang="en-US" sz="2800" b="1" dirty="0"/>
              <a:t>3100 Digitrak™-</a:t>
            </a:r>
            <a:r>
              <a:rPr lang="en-US" sz="2800" b="1" dirty="0" smtClean="0"/>
              <a:t>Plus 3100A </a:t>
            </a:r>
            <a:r>
              <a:rPr lang="en-US" sz="2800" b="1" dirty="0"/>
              <a:t>Holter monitor</a:t>
            </a:r>
          </a:p>
          <a:p>
            <a:pPr marL="914400" lvl="1" indent="-457200">
              <a:buFont typeface="Courier New" panose="02070309020205020404" pitchFamily="49" charset="0"/>
              <a:buChar char="o"/>
            </a:pPr>
            <a:r>
              <a:rPr lang="en-US" sz="2800" dirty="0"/>
              <a:t>FDA-approved</a:t>
            </a:r>
          </a:p>
          <a:p>
            <a:pPr marL="914400" lvl="1" indent="-457200">
              <a:buFont typeface="Courier New" panose="02070309020205020404" pitchFamily="49" charset="0"/>
              <a:buChar char="o"/>
            </a:pPr>
            <a:r>
              <a:rPr lang="en-US" sz="2800" dirty="0"/>
              <a:t>Sensor sampling – 200 Hz</a:t>
            </a:r>
          </a:p>
          <a:p>
            <a:pPr marL="914400" lvl="1" indent="-457200">
              <a:buFont typeface="Courier New" panose="02070309020205020404" pitchFamily="49" charset="0"/>
              <a:buChar char="o"/>
            </a:pPr>
            <a:r>
              <a:rPr lang="en-US" sz="2800" dirty="0"/>
              <a:t>Somewhat cumbersome</a:t>
            </a:r>
          </a:p>
          <a:p>
            <a:pPr marL="914400" lvl="1" indent="-457200">
              <a:buFont typeface="Courier New" panose="02070309020205020404" pitchFamily="49" charset="0"/>
              <a:buChar char="o"/>
            </a:pPr>
            <a:r>
              <a:rPr lang="en-US" sz="2800" dirty="0"/>
              <a:t>Not ideal for routine in-flight research</a:t>
            </a:r>
          </a:p>
          <a:p>
            <a:pPr marL="914400" lvl="1" indent="-457200">
              <a:buFont typeface="Courier New" panose="02070309020205020404" pitchFamily="49" charset="0"/>
              <a:buChar char="o"/>
            </a:pPr>
            <a:r>
              <a:rPr lang="en-US" sz="2800" dirty="0"/>
              <a:t>Difficult to securely attach to the aviator</a:t>
            </a:r>
          </a:p>
          <a:p>
            <a:pPr marL="914400" lvl="1" indent="-457200">
              <a:buFont typeface="Courier New" panose="02070309020205020404" pitchFamily="49" charset="0"/>
              <a:buChar char="o"/>
            </a:pPr>
            <a:r>
              <a:rPr lang="en-US" sz="2800" dirty="0" smtClean="0"/>
              <a:t>Used </a:t>
            </a:r>
            <a:r>
              <a:rPr lang="en-US" sz="2800" dirty="0"/>
              <a:t>previously to record aviator ECG </a:t>
            </a:r>
            <a:r>
              <a:rPr lang="en-US" sz="2800" dirty="0" smtClean="0"/>
              <a:t>data in </a:t>
            </a:r>
            <a:r>
              <a:rPr lang="en-US" sz="2800" dirty="0"/>
              <a:t>cargo transports with </a:t>
            </a:r>
            <a:r>
              <a:rPr lang="en-US" sz="2800" dirty="0" smtClean="0"/>
              <a:t>success</a:t>
            </a:r>
            <a:endParaRPr lang="en-US" sz="2800" dirty="0"/>
          </a:p>
          <a:p>
            <a:pPr marL="914400" lvl="1" indent="-457200">
              <a:buFont typeface="Courier New" panose="02070309020205020404" pitchFamily="49" charset="0"/>
              <a:buChar char="o"/>
            </a:pPr>
            <a:r>
              <a:rPr lang="en-US" sz="2800" dirty="0"/>
              <a:t>Gold-standard for ambulatory, </a:t>
            </a:r>
            <a:r>
              <a:rPr lang="en-US" sz="2800" dirty="0" smtClean="0"/>
              <a:t> non-flight </a:t>
            </a:r>
            <a:r>
              <a:rPr lang="en-US" sz="2800" dirty="0"/>
              <a:t>low-G environment</a:t>
            </a:r>
          </a:p>
          <a:p>
            <a:pPr marL="914400" lvl="1" indent="-457200">
              <a:buFont typeface="Courier New" panose="02070309020205020404" pitchFamily="49" charset="0"/>
              <a:buChar char="o"/>
            </a:pPr>
            <a:r>
              <a:rPr lang="en-US" sz="2800" dirty="0" smtClean="0"/>
              <a:t>Provides </a:t>
            </a:r>
            <a:r>
              <a:rPr lang="en-US" sz="2800" dirty="0"/>
              <a:t>only cardiac related monitoring – ECG</a:t>
            </a:r>
          </a:p>
          <a:p>
            <a:pPr marL="914400" lvl="1" indent="-457200">
              <a:buFont typeface="Courier New" panose="02070309020205020404" pitchFamily="49" charset="0"/>
              <a:buChar char="o"/>
            </a:pPr>
            <a:r>
              <a:rPr lang="en-US" sz="2800" dirty="0"/>
              <a:t>Unable to record additional physiologic </a:t>
            </a:r>
            <a:r>
              <a:rPr lang="en-US" sz="2800" dirty="0" smtClean="0"/>
              <a:t>parameters</a:t>
            </a:r>
          </a:p>
          <a:p>
            <a:pPr algn="just"/>
            <a:endParaRPr lang="en-US" sz="2800" dirty="0" smtClean="0"/>
          </a:p>
          <a:p>
            <a:pPr algn="ctr"/>
            <a:r>
              <a:rPr lang="en-US" sz="2800" b="1" dirty="0" smtClean="0"/>
              <a:t>PROCEDURES</a:t>
            </a:r>
          </a:p>
          <a:p>
            <a:pPr marL="457200" indent="-457200">
              <a:buFont typeface="Arial" panose="020B0604020202020204" pitchFamily="34" charset="0"/>
              <a:buChar char="•"/>
            </a:pPr>
            <a:r>
              <a:rPr lang="en-US" sz="2800" dirty="0" smtClean="0"/>
              <a:t>Investigator </a:t>
            </a:r>
            <a:r>
              <a:rPr lang="en-US" sz="2800" dirty="0"/>
              <a:t>attached Zephyr™ BioModule™ </a:t>
            </a:r>
            <a:r>
              <a:rPr lang="en-US" sz="2800" dirty="0" smtClean="0"/>
              <a:t>to </a:t>
            </a:r>
            <a:r>
              <a:rPr lang="en-US" sz="2800" dirty="0"/>
              <a:t>volunteer’s chest using BioPatch™ cradle with two transdermal electrodes</a:t>
            </a:r>
          </a:p>
          <a:p>
            <a:pPr marL="457200" indent="-457200">
              <a:buFont typeface="Arial" panose="020B0604020202020204" pitchFamily="34" charset="0"/>
              <a:buChar char="•"/>
            </a:pPr>
            <a:r>
              <a:rPr lang="en-US" sz="2800" dirty="0"/>
              <a:t>Positioned over upper 1/3 of sternum to avoid interference with flight gear</a:t>
            </a:r>
          </a:p>
          <a:p>
            <a:pPr marL="457200" indent="-457200">
              <a:buFont typeface="Arial" panose="020B0604020202020204" pitchFamily="34" charset="0"/>
              <a:buChar char="•"/>
            </a:pPr>
            <a:r>
              <a:rPr lang="en-US" sz="2800" dirty="0" smtClean="0"/>
              <a:t>Holter </a:t>
            </a:r>
            <a:r>
              <a:rPr lang="en-US" sz="2800" dirty="0"/>
              <a:t>monitor attached via 5 transdermal electrodes in accordance with EASI™ 5-lead cable system</a:t>
            </a:r>
          </a:p>
          <a:p>
            <a:pPr marL="457200" indent="-457200">
              <a:buFont typeface="Arial" panose="020B0604020202020204" pitchFamily="34" charset="0"/>
              <a:buChar char="•"/>
            </a:pPr>
            <a:r>
              <a:rPr lang="en-US" sz="2800" dirty="0" smtClean="0"/>
              <a:t>Remaining </a:t>
            </a:r>
            <a:r>
              <a:rPr lang="en-US" sz="2800" dirty="0"/>
              <a:t>flight gear </a:t>
            </a:r>
            <a:r>
              <a:rPr lang="en-US" sz="2800" dirty="0" smtClean="0"/>
              <a:t>donned and Holter </a:t>
            </a:r>
            <a:r>
              <a:rPr lang="en-US" sz="2800" dirty="0"/>
              <a:t>leads routed out of top of t-shirt and flight suit and routed underneath the left inflatable life preserving unit (LPU) bladder and clipped onto a survival vest elastic strap over left upper/lateral </a:t>
            </a:r>
            <a:r>
              <a:rPr lang="en-US" sz="2800" dirty="0" smtClean="0"/>
              <a:t>breast</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smtClean="0"/>
          </a:p>
          <a:p>
            <a:pPr algn="just"/>
            <a:endParaRPr lang="en-US" sz="2800" dirty="0"/>
          </a:p>
          <a:p>
            <a:pPr marL="457200" indent="-457200" algn="just">
              <a:buFont typeface="Arial" panose="020B0604020202020204" pitchFamily="34" charset="0"/>
              <a:buChar char="•"/>
            </a:pPr>
            <a:r>
              <a:rPr lang="en-US" sz="2800" dirty="0" smtClean="0"/>
              <a:t>After </a:t>
            </a:r>
            <a:r>
              <a:rPr lang="en-US" sz="2800" dirty="0"/>
              <a:t>completion of the sortie, </a:t>
            </a:r>
            <a:r>
              <a:rPr lang="en-US" sz="2800" dirty="0" smtClean="0"/>
              <a:t>investigator removed </a:t>
            </a:r>
            <a:r>
              <a:rPr lang="en-US" sz="2800" dirty="0"/>
              <a:t>and </a:t>
            </a:r>
            <a:r>
              <a:rPr lang="en-US" sz="2800" dirty="0" smtClean="0"/>
              <a:t>obtained both </a:t>
            </a:r>
            <a:r>
              <a:rPr lang="en-US" sz="2800" dirty="0" smtClean="0"/>
              <a:t>devices</a:t>
            </a:r>
          </a:p>
          <a:p>
            <a:pPr marL="457200" indent="-457200">
              <a:buFont typeface="Arial" panose="020B0604020202020204" pitchFamily="34" charset="0"/>
              <a:buChar char="•"/>
            </a:pPr>
            <a:r>
              <a:rPr lang="en-US" sz="2800" dirty="0"/>
              <a:t>ECG raw data files from the Holter were downloaded utilizing the Zymed™ software </a:t>
            </a:r>
          </a:p>
          <a:p>
            <a:pPr marL="457200" indent="-457200">
              <a:buFont typeface="Arial" panose="020B0604020202020204" pitchFamily="34" charset="0"/>
              <a:buChar char="•"/>
            </a:pPr>
            <a:r>
              <a:rPr lang="en-US" sz="2800" dirty="0"/>
              <a:t>ECG data from Zephyr™ were downloaded using Omnisense™ software</a:t>
            </a:r>
          </a:p>
          <a:p>
            <a:pPr marL="457200" indent="-457200" algn="just">
              <a:buFont typeface="Arial" panose="020B0604020202020204" pitchFamily="34" charset="0"/>
              <a:buChar char="•"/>
            </a:pPr>
            <a:r>
              <a:rPr lang="en-US" sz="2800" dirty="0"/>
              <a:t>Data files then imported to Linux system for file pre-processing</a:t>
            </a:r>
          </a:p>
          <a:p>
            <a:pPr marL="457200" indent="-457200" algn="just">
              <a:buFont typeface="Arial" panose="020B0604020202020204" pitchFamily="34" charset="0"/>
              <a:buChar char="•"/>
            </a:pPr>
            <a:r>
              <a:rPr lang="en-US" sz="2800" dirty="0"/>
              <a:t>Files processed down to mV (y-axis) data only</a:t>
            </a:r>
          </a:p>
          <a:p>
            <a:pPr marL="457200" indent="-457200" algn="just">
              <a:buFont typeface="Arial" panose="020B0604020202020204" pitchFamily="34" charset="0"/>
              <a:buChar char="•"/>
            </a:pPr>
            <a:r>
              <a:rPr lang="en-US" sz="2800" dirty="0"/>
              <a:t>mV data then imported into Kubios HRV (ver. 2.2) for Windows</a:t>
            </a:r>
          </a:p>
          <a:p>
            <a:pPr marL="457200" indent="-457200" algn="just">
              <a:buFont typeface="Arial" panose="020B0604020202020204" pitchFamily="34" charset="0"/>
              <a:buChar char="•"/>
            </a:pPr>
            <a:r>
              <a:rPr lang="en-US" sz="2800" dirty="0"/>
              <a:t>Sampling rates entered to generate entire graphical ECG waveform and R-R interval profile for each device</a:t>
            </a:r>
            <a:endParaRPr lang="en-US" sz="2800" dirty="0" smtClean="0"/>
          </a:p>
          <a:p>
            <a:pPr algn="just"/>
            <a:endParaRPr lang="en-US" sz="2800" dirty="0"/>
          </a:p>
        </p:txBody>
      </p:sp>
      <p:sp>
        <p:nvSpPr>
          <p:cNvPr id="4" name="Rectangle 3"/>
          <p:cNvSpPr/>
          <p:nvPr/>
        </p:nvSpPr>
        <p:spPr>
          <a:xfrm>
            <a:off x="3596" y="4124646"/>
            <a:ext cx="10972800" cy="28803600"/>
          </a:xfrm>
          <a:prstGeom prst="rect">
            <a:avLst/>
          </a:prstGeom>
          <a:no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0975705" y="4124645"/>
            <a:ext cx="10972800" cy="28803600"/>
          </a:xfrm>
          <a:prstGeom prst="rect">
            <a:avLst/>
          </a:prstGeom>
          <a:no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1942698" y="4124646"/>
            <a:ext cx="10972800" cy="28803600"/>
          </a:xfrm>
          <a:prstGeom prst="rect">
            <a:avLst/>
          </a:prstGeom>
          <a:no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2920579" y="4124646"/>
            <a:ext cx="10972800" cy="28803600"/>
          </a:xfrm>
          <a:prstGeom prst="rect">
            <a:avLst/>
          </a:prstGeom>
          <a:no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8110" y="4148108"/>
            <a:ext cx="10789920" cy="28803600"/>
          </a:xfrm>
          <a:prstGeom prst="rect">
            <a:avLst/>
          </a:prstGeom>
          <a:noFill/>
        </p:spPr>
        <p:txBody>
          <a:bodyPr wrap="square" lIns="182880" rIns="182880" rtlCol="0">
            <a:noAutofit/>
          </a:bodyPr>
          <a:lstStyle/>
          <a:p>
            <a:pPr algn="ctr"/>
            <a:r>
              <a:rPr lang="en-US" sz="2800" b="1" dirty="0" smtClean="0"/>
              <a:t>OBJECTIVE</a:t>
            </a:r>
          </a:p>
          <a:p>
            <a:pPr algn="just"/>
            <a:r>
              <a:rPr lang="en-US" sz="2800" dirty="0" smtClean="0"/>
              <a:t>The primary objective of this project was to determine if two lead-wearable ambulatory devices, the Zephyr™ BioModule™, and the Philips Digitrak™-Plus 3100A Holter monitor, can measure in-flight cardiac waveform (electrocardiography) in agreement with each other with respect to R-R interval measurement.</a:t>
            </a:r>
          </a:p>
          <a:p>
            <a:pPr algn="just"/>
            <a:endParaRPr lang="en-US" sz="2800" dirty="0"/>
          </a:p>
          <a:p>
            <a:pPr algn="ctr"/>
            <a:r>
              <a:rPr lang="en-US" sz="2800" b="1" dirty="0"/>
              <a:t>MILITARY HEALTH </a:t>
            </a:r>
            <a:r>
              <a:rPr lang="en-US" sz="2800" b="1" dirty="0" smtClean="0"/>
              <a:t>SIGNIFICANCE</a:t>
            </a:r>
          </a:p>
          <a:p>
            <a:pPr marL="457200" indent="-457200">
              <a:buFont typeface="Arial" panose="020B0604020202020204" pitchFamily="34" charset="0"/>
              <a:buChar char="•"/>
            </a:pPr>
            <a:r>
              <a:rPr lang="en-US" sz="2800" dirty="0"/>
              <a:t>&gt;300% </a:t>
            </a:r>
            <a:r>
              <a:rPr lang="en-US" sz="2800" dirty="0" smtClean="0"/>
              <a:t>increase </a:t>
            </a:r>
            <a:r>
              <a:rPr lang="en-US" sz="2800" dirty="0"/>
              <a:t>in Naval </a:t>
            </a:r>
            <a:r>
              <a:rPr lang="en-US" sz="2800" dirty="0" smtClean="0"/>
              <a:t>Aviation physiologic events (2010 </a:t>
            </a:r>
            <a:r>
              <a:rPr lang="en-US" sz="2800" dirty="0"/>
              <a:t>to 2015)</a:t>
            </a:r>
          </a:p>
          <a:p>
            <a:pPr marL="457200" indent="-457200">
              <a:buFont typeface="Arial" panose="020B0604020202020204" pitchFamily="34" charset="0"/>
              <a:buChar char="•"/>
            </a:pPr>
            <a:r>
              <a:rPr lang="en-US" sz="2800" dirty="0" smtClean="0"/>
              <a:t>Ex.  Aircraft </a:t>
            </a:r>
            <a:r>
              <a:rPr lang="en-US" sz="2800" dirty="0"/>
              <a:t>utilizing OBOGS </a:t>
            </a:r>
            <a:r>
              <a:rPr lang="en-US" sz="2800" dirty="0" smtClean="0"/>
              <a:t>system: F-18 </a:t>
            </a:r>
            <a:r>
              <a:rPr lang="en-US" sz="2800" dirty="0"/>
              <a:t>Hornet &amp; T-45 Goshawk</a:t>
            </a:r>
          </a:p>
          <a:p>
            <a:pPr marL="457200" indent="-457200">
              <a:buFont typeface="Arial" panose="020B0604020202020204" pitchFamily="34" charset="0"/>
              <a:buChar char="•"/>
            </a:pPr>
            <a:r>
              <a:rPr lang="en-US" sz="2800" dirty="0"/>
              <a:t>NO objective physiologic data </a:t>
            </a:r>
            <a:r>
              <a:rPr lang="en-US" sz="2800" dirty="0" smtClean="0"/>
              <a:t>to characterize </a:t>
            </a:r>
            <a:r>
              <a:rPr lang="en-US" sz="2800" dirty="0" smtClean="0"/>
              <a:t>Physiologic Events (PE)</a:t>
            </a:r>
            <a:endParaRPr lang="en-US" sz="2800" dirty="0"/>
          </a:p>
          <a:p>
            <a:pPr marL="457200" indent="-457200">
              <a:buFont typeface="Arial" panose="020B0604020202020204" pitchFamily="34" charset="0"/>
              <a:buChar char="•"/>
            </a:pPr>
            <a:r>
              <a:rPr lang="en-US" sz="2800" dirty="0" smtClean="0"/>
              <a:t>PEs lead to increased risk </a:t>
            </a:r>
            <a:r>
              <a:rPr lang="en-US" sz="2800" dirty="0"/>
              <a:t>of Mishap </a:t>
            </a:r>
            <a:r>
              <a:rPr lang="en-US" sz="2800" dirty="0" smtClean="0"/>
              <a:t>(Loss of personnel/aircraft)</a:t>
            </a:r>
            <a:endParaRPr lang="en-US" sz="2800" dirty="0"/>
          </a:p>
          <a:p>
            <a:pPr marL="457200" indent="-457200">
              <a:buFont typeface="Arial" panose="020B0604020202020204" pitchFamily="34" charset="0"/>
              <a:buChar char="•"/>
            </a:pPr>
            <a:r>
              <a:rPr lang="en-US" sz="2800" dirty="0"/>
              <a:t>In-flight physiologic </a:t>
            </a:r>
            <a:r>
              <a:rPr lang="en-US" sz="2800" dirty="0" smtClean="0"/>
              <a:t>data to date mostly absent but needed</a:t>
            </a:r>
            <a:endParaRPr lang="en-US" sz="2800" dirty="0"/>
          </a:p>
          <a:p>
            <a:pPr marL="457200" indent="-457200">
              <a:buFont typeface="Arial" panose="020B0604020202020204" pitchFamily="34" charset="0"/>
              <a:buChar char="•"/>
            </a:pPr>
            <a:r>
              <a:rPr lang="en-US" sz="2800" dirty="0"/>
              <a:t>Aircrew physiologic responses to stressors not well studied in the actual flight environment</a:t>
            </a:r>
          </a:p>
          <a:p>
            <a:pPr marL="457200" indent="-457200">
              <a:buFont typeface="Arial" panose="020B0604020202020204" pitchFamily="34" charset="0"/>
              <a:buChar char="•"/>
            </a:pPr>
            <a:r>
              <a:rPr lang="en-US" sz="2800" dirty="0"/>
              <a:t>Historically difficult to </a:t>
            </a:r>
            <a:r>
              <a:rPr lang="en-US" sz="2800" dirty="0" smtClean="0"/>
              <a:t>assess due to:</a:t>
            </a:r>
            <a:endParaRPr lang="en-US" sz="2800" dirty="0"/>
          </a:p>
          <a:p>
            <a:pPr marL="914400" lvl="1" indent="-457200">
              <a:buFont typeface="Courier New" panose="02070309020205020404" pitchFamily="49" charset="0"/>
              <a:buChar char="o"/>
            </a:pPr>
            <a:r>
              <a:rPr lang="en-US" sz="2800" dirty="0"/>
              <a:t>Equipment limitations</a:t>
            </a:r>
          </a:p>
          <a:p>
            <a:pPr marL="914400" lvl="1" indent="-457200">
              <a:buFont typeface="Courier New" panose="02070309020205020404" pitchFamily="49" charset="0"/>
              <a:buChar char="o"/>
            </a:pPr>
            <a:r>
              <a:rPr lang="en-US" sz="2800" dirty="0"/>
              <a:t>Cumbersome monitoring</a:t>
            </a:r>
          </a:p>
          <a:p>
            <a:pPr marL="914400" lvl="1" indent="-457200">
              <a:buFont typeface="Courier New" panose="02070309020205020404" pitchFamily="49" charset="0"/>
              <a:buChar char="o"/>
            </a:pPr>
            <a:r>
              <a:rPr lang="en-US" sz="2800" dirty="0"/>
              <a:t>Potential flight distractions</a:t>
            </a:r>
          </a:p>
          <a:p>
            <a:pPr marL="457200" indent="-457200">
              <a:buFont typeface="Arial" panose="020B0604020202020204" pitchFamily="34" charset="0"/>
              <a:buChar char="•"/>
            </a:pPr>
            <a:r>
              <a:rPr lang="en-US" sz="2800" dirty="0"/>
              <a:t>Need for a validated method for objectively  measuring physiologic </a:t>
            </a:r>
            <a:r>
              <a:rPr lang="en-US" sz="2800" dirty="0" smtClean="0"/>
              <a:t>data</a:t>
            </a:r>
          </a:p>
          <a:p>
            <a:endParaRPr lang="en-US" sz="2800" dirty="0" smtClean="0"/>
          </a:p>
          <a:p>
            <a:pPr algn="ctr"/>
            <a:r>
              <a:rPr lang="en-US" sz="2800" b="1" dirty="0" smtClean="0"/>
              <a:t>WIRELESS WEARABLE TECHNOLOGIES</a:t>
            </a:r>
          </a:p>
          <a:p>
            <a:pPr marL="457200" indent="-457200">
              <a:buFont typeface="Arial" panose="020B0604020202020204" pitchFamily="34" charset="0"/>
              <a:buChar char="•"/>
            </a:pPr>
            <a:r>
              <a:rPr lang="en-US" sz="2800" dirty="0" smtClean="0"/>
              <a:t>Ubiquitous</a:t>
            </a:r>
            <a:endParaRPr lang="en-US" sz="2800" dirty="0"/>
          </a:p>
          <a:p>
            <a:pPr marL="457200" indent="-457200">
              <a:buFont typeface="Arial" panose="020B0604020202020204" pitchFamily="34" charset="0"/>
              <a:buChar char="•"/>
            </a:pPr>
            <a:r>
              <a:rPr lang="en-US" sz="2800" dirty="0"/>
              <a:t>Becoming standard </a:t>
            </a:r>
            <a:r>
              <a:rPr lang="en-US" sz="2800" dirty="0" smtClean="0"/>
              <a:t>in </a:t>
            </a:r>
            <a:r>
              <a:rPr lang="en-US" sz="2800" dirty="0"/>
              <a:t>health sciences</a:t>
            </a:r>
          </a:p>
          <a:p>
            <a:pPr marL="457200" indent="-457200">
              <a:buFont typeface="Arial" panose="020B0604020202020204" pitchFamily="34" charset="0"/>
              <a:buChar char="•"/>
            </a:pPr>
            <a:r>
              <a:rPr lang="en-US" sz="2800" dirty="0"/>
              <a:t>Not yet utilized </a:t>
            </a:r>
            <a:r>
              <a:rPr lang="en-US" sz="2800" dirty="0" smtClean="0"/>
              <a:t>in rotary-wing aircraft or </a:t>
            </a:r>
            <a:r>
              <a:rPr lang="en-US" sz="2800" dirty="0"/>
              <a:t>high </a:t>
            </a:r>
            <a:r>
              <a:rPr lang="en-US" sz="2800" dirty="0" smtClean="0"/>
              <a:t>performance aircraft</a:t>
            </a:r>
            <a:endParaRPr lang="en-US" sz="2800" dirty="0"/>
          </a:p>
          <a:p>
            <a:pPr marL="457200" indent="-457200">
              <a:buFont typeface="Arial" panose="020B0604020202020204" pitchFamily="34" charset="0"/>
              <a:buChar char="•"/>
            </a:pPr>
            <a:r>
              <a:rPr lang="en-US" sz="2800" dirty="0"/>
              <a:t>Newer wireless wearable technologies</a:t>
            </a:r>
          </a:p>
          <a:p>
            <a:pPr marL="457200" indent="-457200">
              <a:buFont typeface="Arial" panose="020B0604020202020204" pitchFamily="34" charset="0"/>
              <a:buChar char="•"/>
            </a:pPr>
            <a:r>
              <a:rPr lang="en-US" sz="2800" dirty="0"/>
              <a:t>Multi-parameter capabilities</a:t>
            </a:r>
          </a:p>
          <a:p>
            <a:pPr marL="457200" indent="-457200">
              <a:buFont typeface="Arial" panose="020B0604020202020204" pitchFamily="34" charset="0"/>
              <a:buChar char="•"/>
            </a:pPr>
            <a:r>
              <a:rPr lang="en-US" sz="2800" dirty="0"/>
              <a:t>Wireless transmission capability</a:t>
            </a:r>
          </a:p>
          <a:p>
            <a:pPr marL="457200" indent="-457200">
              <a:buFont typeface="Arial" panose="020B0604020202020204" pitchFamily="34" charset="0"/>
              <a:buChar char="•"/>
            </a:pPr>
            <a:r>
              <a:rPr lang="en-US" sz="2800" dirty="0"/>
              <a:t>Robust memory capacity</a:t>
            </a:r>
          </a:p>
          <a:p>
            <a:pPr marL="457200" indent="-457200">
              <a:buFont typeface="Arial" panose="020B0604020202020204" pitchFamily="34" charset="0"/>
              <a:buChar char="•"/>
            </a:pPr>
            <a:r>
              <a:rPr lang="en-US" sz="2800" dirty="0"/>
              <a:t>Promising use in aerospace applications</a:t>
            </a:r>
          </a:p>
          <a:p>
            <a:pPr marL="914400" lvl="1" indent="-457200">
              <a:buFont typeface="Courier New" panose="02070309020205020404" pitchFamily="49" charset="0"/>
              <a:buChar char="o"/>
            </a:pPr>
            <a:r>
              <a:rPr lang="en-US" sz="2800" dirty="0"/>
              <a:t>Less cumbersome</a:t>
            </a:r>
          </a:p>
          <a:p>
            <a:pPr marL="914400" lvl="1" indent="-457200">
              <a:buFont typeface="Courier New" panose="02070309020205020404" pitchFamily="49" charset="0"/>
              <a:buChar char="o"/>
            </a:pPr>
            <a:r>
              <a:rPr lang="en-US" sz="2800" dirty="0"/>
              <a:t>Decreased distractibility </a:t>
            </a:r>
          </a:p>
          <a:p>
            <a:pPr marL="914400" lvl="1" indent="-457200">
              <a:buFont typeface="Courier New" panose="02070309020205020404" pitchFamily="49" charset="0"/>
              <a:buChar char="o"/>
            </a:pPr>
            <a:r>
              <a:rPr lang="en-US" sz="2800" dirty="0"/>
              <a:t>Decreased flight safety risk</a:t>
            </a:r>
          </a:p>
          <a:p>
            <a:pPr marL="457200" indent="-457200">
              <a:buFont typeface="Arial" panose="020B0604020202020204" pitchFamily="34" charset="0"/>
              <a:buChar char="•"/>
            </a:pPr>
            <a:r>
              <a:rPr lang="en-US" sz="2800" dirty="0"/>
              <a:t>Potential aerospace applications</a:t>
            </a:r>
          </a:p>
          <a:p>
            <a:pPr marL="914400" lvl="1" indent="-457200">
              <a:buFont typeface="Courier New" panose="02070309020205020404" pitchFamily="49" charset="0"/>
              <a:buChar char="o"/>
            </a:pPr>
            <a:r>
              <a:rPr lang="en-US" sz="2800" dirty="0" smtClean="0"/>
              <a:t>Cardiac </a:t>
            </a:r>
            <a:r>
              <a:rPr lang="en-US" sz="2800" dirty="0"/>
              <a:t>monitoring</a:t>
            </a:r>
          </a:p>
          <a:p>
            <a:pPr marL="1379538" lvl="1" indent="-457200">
              <a:buFont typeface="Wingdings" panose="05000000000000000000" pitchFamily="2" charset="2"/>
              <a:buChar char="§"/>
            </a:pPr>
            <a:r>
              <a:rPr lang="en-US" sz="2800" dirty="0"/>
              <a:t>Electrocardiography (ECG)</a:t>
            </a:r>
          </a:p>
          <a:p>
            <a:pPr marL="1379538" lvl="1" indent="-457200">
              <a:buFont typeface="Wingdings" panose="05000000000000000000" pitchFamily="2" charset="2"/>
              <a:buChar char="§"/>
            </a:pPr>
            <a:r>
              <a:rPr lang="en-US" sz="2800" dirty="0"/>
              <a:t>R-R interval (interbeat interval)</a:t>
            </a:r>
          </a:p>
          <a:p>
            <a:pPr marL="1379538" lvl="1" indent="-457200">
              <a:buFont typeface="Wingdings" panose="05000000000000000000" pitchFamily="2" charset="2"/>
              <a:buChar char="§"/>
            </a:pPr>
            <a:r>
              <a:rPr lang="en-US" sz="2800" dirty="0"/>
              <a:t>HR a useful indicator of small </a:t>
            </a:r>
            <a:r>
              <a:rPr lang="en-US" sz="2800" dirty="0" smtClean="0"/>
              <a:t>changes in degree</a:t>
            </a:r>
          </a:p>
          <a:p>
            <a:pPr marL="1379538" lvl="1" indent="-457200"/>
            <a:r>
              <a:rPr lang="en-US" sz="2800" dirty="0" smtClean="0"/>
              <a:t>	</a:t>
            </a:r>
            <a:r>
              <a:rPr lang="en-US" sz="2800" dirty="0" smtClean="0"/>
              <a:t>of </a:t>
            </a:r>
            <a:r>
              <a:rPr lang="en-US" sz="2800" dirty="0"/>
              <a:t>motion </a:t>
            </a:r>
            <a:r>
              <a:rPr lang="en-US" sz="2800" dirty="0" smtClean="0"/>
              <a:t>sickness</a:t>
            </a:r>
            <a:endParaRPr lang="en-US" sz="2800" dirty="0"/>
          </a:p>
          <a:p>
            <a:pPr marL="1379538" lvl="1" indent="-457200">
              <a:buFont typeface="Wingdings" panose="05000000000000000000" pitchFamily="2" charset="2"/>
              <a:buChar char="§"/>
            </a:pPr>
            <a:r>
              <a:rPr lang="en-US" sz="2800" dirty="0"/>
              <a:t>Surrogate measurements of </a:t>
            </a:r>
            <a:r>
              <a:rPr lang="en-US" sz="2800" dirty="0" smtClean="0"/>
              <a:t>workload</a:t>
            </a:r>
          </a:p>
          <a:p>
            <a:pPr marL="914400" lvl="1" indent="-457200">
              <a:buFont typeface="Courier New" panose="02070309020205020404" pitchFamily="49" charset="0"/>
              <a:buChar char="o"/>
            </a:pPr>
            <a:r>
              <a:rPr lang="en-US" sz="2800" dirty="0" smtClean="0"/>
              <a:t>In-flight workload assessments</a:t>
            </a:r>
          </a:p>
          <a:p>
            <a:pPr marL="914400" lvl="1" indent="-457200">
              <a:buFont typeface="Courier New" panose="02070309020205020404" pitchFamily="49" charset="0"/>
              <a:buChar char="o"/>
            </a:pPr>
            <a:r>
              <a:rPr lang="en-US" sz="2800" dirty="0" smtClean="0"/>
              <a:t>Airsickness desensitization </a:t>
            </a:r>
          </a:p>
          <a:p>
            <a:pPr marL="922338" lvl="1"/>
            <a:endParaRPr lang="en-US" sz="2800" dirty="0"/>
          </a:p>
          <a:p>
            <a:pPr algn="ctr"/>
            <a:r>
              <a:rPr lang="en-US" sz="2800" b="1" dirty="0" smtClean="0"/>
              <a:t>CARDIAC MONITORING IN-FLIGHT</a:t>
            </a:r>
            <a:endParaRPr lang="en-US" sz="2800" b="1" dirty="0"/>
          </a:p>
          <a:p>
            <a:pPr marL="457200" indent="-457200">
              <a:buFont typeface="Arial" panose="020B0604020202020204" pitchFamily="34" charset="0"/>
              <a:buChar char="•"/>
            </a:pPr>
            <a:r>
              <a:rPr lang="en-US" sz="2800" dirty="0"/>
              <a:t>NO </a:t>
            </a:r>
            <a:r>
              <a:rPr lang="en-US" sz="2800" dirty="0" smtClean="0"/>
              <a:t>gold-standard exists</a:t>
            </a:r>
            <a:endParaRPr lang="en-US" sz="2800" dirty="0"/>
          </a:p>
          <a:p>
            <a:pPr marL="457200" indent="-457200">
              <a:buFont typeface="Arial" panose="020B0604020202020204" pitchFamily="34" charset="0"/>
              <a:buChar char="•"/>
            </a:pPr>
            <a:r>
              <a:rPr lang="en-US" sz="2800" dirty="0"/>
              <a:t>NO validated recording platforms in operationally relevant high-G or rotary-wing environments</a:t>
            </a:r>
          </a:p>
          <a:p>
            <a:pPr marL="457200" indent="-457200">
              <a:buFont typeface="Arial" panose="020B0604020202020204" pitchFamily="34" charset="0"/>
              <a:buChar char="•"/>
            </a:pPr>
            <a:r>
              <a:rPr lang="en-US" sz="2800" dirty="0"/>
              <a:t>Need to establish/validate an </a:t>
            </a:r>
            <a:r>
              <a:rPr lang="en-US" sz="2800" dirty="0" smtClean="0"/>
              <a:t>accurate and </a:t>
            </a:r>
            <a:r>
              <a:rPr lang="en-US" sz="2800" dirty="0"/>
              <a:t>reliable recording </a:t>
            </a:r>
            <a:r>
              <a:rPr lang="en-US" sz="2800" dirty="0" smtClean="0"/>
              <a:t>method to advance future research</a:t>
            </a:r>
            <a:endParaRPr lang="en-US" sz="2800" dirty="0"/>
          </a:p>
          <a:p>
            <a:pPr marL="457200" indent="-457200">
              <a:buFont typeface="Arial" panose="020B0604020202020204" pitchFamily="34" charset="0"/>
              <a:buChar char="•"/>
            </a:pPr>
            <a:r>
              <a:rPr lang="en-US" sz="2800" dirty="0"/>
              <a:t>Few published research studies </a:t>
            </a:r>
            <a:r>
              <a:rPr lang="en-US" sz="2800" dirty="0" smtClean="0"/>
              <a:t>utilizing wireless </a:t>
            </a:r>
            <a:r>
              <a:rPr lang="en-US" sz="2800" dirty="0"/>
              <a:t>wearable technologies for in-flight biophysiologic monitoring of aircrew</a:t>
            </a:r>
          </a:p>
          <a:p>
            <a:pPr marL="457200" indent="-457200">
              <a:buFont typeface="Arial" panose="020B0604020202020204" pitchFamily="34" charset="0"/>
              <a:buChar char="•"/>
            </a:pPr>
            <a:r>
              <a:rPr lang="en-US" sz="2800" dirty="0" smtClean="0"/>
              <a:t>No </a:t>
            </a:r>
            <a:r>
              <a:rPr lang="en-US" sz="2800" dirty="0"/>
              <a:t>studies have compared COTS heart rate monitoring with </a:t>
            </a:r>
            <a:r>
              <a:rPr lang="en-US" sz="2800" dirty="0" smtClean="0"/>
              <a:t>known ambulatory </a:t>
            </a:r>
            <a:r>
              <a:rPr lang="en-US" sz="2800" dirty="0"/>
              <a:t>gold standard – Holter monitoring in flight</a:t>
            </a:r>
          </a:p>
          <a:p>
            <a:endParaRPr lang="en-US" sz="2800" dirty="0" smtClean="0"/>
          </a:p>
          <a:p>
            <a:endParaRPr lang="en-US" sz="2800" dirty="0"/>
          </a:p>
        </p:txBody>
      </p:sp>
      <p:sp>
        <p:nvSpPr>
          <p:cNvPr id="12" name="TextBox 11"/>
          <p:cNvSpPr txBox="1"/>
          <p:nvPr/>
        </p:nvSpPr>
        <p:spPr>
          <a:xfrm>
            <a:off x="9016349" y="13744"/>
            <a:ext cx="25858502" cy="4089764"/>
          </a:xfrm>
          <a:prstGeom prst="rect">
            <a:avLst/>
          </a:prstGeom>
          <a:noFill/>
        </p:spPr>
        <p:txBody>
          <a:bodyPr wrap="square" lIns="182880" rIns="182880" rtlCol="0" anchor="ctr">
            <a:noAutofit/>
          </a:bodyPr>
          <a:lstStyle/>
          <a:p>
            <a:pPr algn="ctr"/>
            <a:r>
              <a:rPr lang="en-US" sz="6000" dirty="0" smtClean="0">
                <a:solidFill>
                  <a:srgbClr val="000099"/>
                </a:solidFill>
              </a:rPr>
              <a:t>Comparison </a:t>
            </a:r>
            <a:r>
              <a:rPr lang="en-US" sz="6000" dirty="0">
                <a:solidFill>
                  <a:srgbClr val="000099"/>
                </a:solidFill>
              </a:rPr>
              <a:t>o</a:t>
            </a:r>
            <a:r>
              <a:rPr lang="en-US" sz="6000" dirty="0" smtClean="0">
                <a:solidFill>
                  <a:srgbClr val="000099"/>
                </a:solidFill>
              </a:rPr>
              <a:t>f Two Lead-based Cardiac Ambulatory Recording Devices Measuring </a:t>
            </a:r>
          </a:p>
          <a:p>
            <a:pPr algn="ctr"/>
            <a:r>
              <a:rPr lang="en-US" sz="6000" dirty="0" smtClean="0">
                <a:solidFill>
                  <a:srgbClr val="000099"/>
                </a:solidFill>
              </a:rPr>
              <a:t>In-flight R-R Intervals: A Zephyr™ Biomodule™ and Phillips Holter Monitor</a:t>
            </a:r>
            <a:endParaRPr lang="en-US" sz="5400" dirty="0" smtClean="0">
              <a:solidFill>
                <a:srgbClr val="000099"/>
              </a:solidFill>
            </a:endParaRPr>
          </a:p>
          <a:p>
            <a:pPr algn="ctr"/>
            <a:r>
              <a:rPr lang="en-US" sz="4400" dirty="0" smtClean="0">
                <a:solidFill>
                  <a:srgbClr val="000099"/>
                </a:solidFill>
              </a:rPr>
              <a:t>J.S. Leibig</a:t>
            </a:r>
            <a:r>
              <a:rPr lang="en-US" sz="4400" baseline="30000" dirty="0" smtClean="0">
                <a:solidFill>
                  <a:srgbClr val="000099"/>
                </a:solidFill>
              </a:rPr>
              <a:t>1</a:t>
            </a:r>
            <a:r>
              <a:rPr lang="en-US" sz="4400" dirty="0" smtClean="0">
                <a:solidFill>
                  <a:srgbClr val="000099"/>
                </a:solidFill>
              </a:rPr>
              <a:t>, G.M. Rice</a:t>
            </a:r>
            <a:r>
              <a:rPr lang="en-US" sz="4400" baseline="30000" dirty="0" smtClean="0">
                <a:solidFill>
                  <a:srgbClr val="000099"/>
                </a:solidFill>
              </a:rPr>
              <a:t>1</a:t>
            </a:r>
            <a:r>
              <a:rPr lang="en-US" sz="4400" dirty="0" smtClean="0">
                <a:solidFill>
                  <a:srgbClr val="000099"/>
                </a:solidFill>
              </a:rPr>
              <a:t> and D.H. Snider</a:t>
            </a:r>
            <a:r>
              <a:rPr lang="en-US" sz="4400" baseline="30000" dirty="0" smtClean="0">
                <a:solidFill>
                  <a:srgbClr val="000099"/>
                </a:solidFill>
              </a:rPr>
              <a:t>2</a:t>
            </a:r>
          </a:p>
          <a:p>
            <a:pPr algn="ctr"/>
            <a:r>
              <a:rPr lang="en-US" sz="4400" baseline="30000" dirty="0" smtClean="0">
                <a:solidFill>
                  <a:srgbClr val="000099"/>
                </a:solidFill>
              </a:rPr>
              <a:t>1</a:t>
            </a:r>
            <a:r>
              <a:rPr lang="en-US" sz="4400" dirty="0" smtClean="0">
                <a:solidFill>
                  <a:srgbClr val="000099"/>
                </a:solidFill>
              </a:rPr>
              <a:t>Naval Aerospace Medical Institute, Pensacola, FL, </a:t>
            </a:r>
            <a:r>
              <a:rPr lang="en-US" sz="4400" baseline="30000" dirty="0" smtClean="0">
                <a:solidFill>
                  <a:srgbClr val="000099"/>
                </a:solidFill>
              </a:rPr>
              <a:t>2</a:t>
            </a:r>
            <a:r>
              <a:rPr lang="en-US" sz="4400" dirty="0" smtClean="0">
                <a:solidFill>
                  <a:srgbClr val="000099"/>
                </a:solidFill>
              </a:rPr>
              <a:t>Computer Science, University of West Florida, Pensacola, FL</a:t>
            </a:r>
          </a:p>
        </p:txBody>
      </p:sp>
      <p:pic>
        <p:nvPicPr>
          <p:cNvPr id="17" name="Picture 2"/>
          <p:cNvPicPr>
            <a:picLocks noChangeAspect="1" noChangeArrowheads="1"/>
          </p:cNvPicPr>
          <p:nvPr/>
        </p:nvPicPr>
        <p:blipFill>
          <a:blip r:embed="rId2" cstate="print"/>
          <a:srcRect/>
          <a:stretch>
            <a:fillRect/>
          </a:stretch>
        </p:blipFill>
        <p:spPr bwMode="auto">
          <a:xfrm>
            <a:off x="24003000" y="20011426"/>
            <a:ext cx="6800850" cy="4336623"/>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srcRect/>
          <a:stretch>
            <a:fillRect/>
          </a:stretch>
        </p:blipFill>
        <p:spPr bwMode="auto">
          <a:xfrm>
            <a:off x="22084031" y="27365209"/>
            <a:ext cx="7176769" cy="5006474"/>
          </a:xfrm>
          <a:prstGeom prst="rect">
            <a:avLst/>
          </a:prstGeom>
          <a:noFill/>
          <a:ln w="9525">
            <a:noFill/>
            <a:miter lim="800000"/>
            <a:headEnd/>
            <a:tailEnd/>
          </a:ln>
        </p:spPr>
      </p:pic>
      <p:pic>
        <p:nvPicPr>
          <p:cNvPr id="19" name="Picture 2"/>
          <p:cNvPicPr>
            <a:picLocks noChangeAspect="1" noChangeArrowheads="1"/>
          </p:cNvPicPr>
          <p:nvPr/>
        </p:nvPicPr>
        <p:blipFill>
          <a:blip r:embed="rId4" cstate="print"/>
          <a:srcRect/>
          <a:stretch>
            <a:fillRect/>
          </a:stretch>
        </p:blipFill>
        <p:spPr bwMode="auto">
          <a:xfrm>
            <a:off x="25789172" y="26360037"/>
            <a:ext cx="6767278" cy="5075459"/>
          </a:xfrm>
          <a:prstGeom prst="rect">
            <a:avLst/>
          </a:prstGeom>
          <a:noFill/>
          <a:ln w="9525">
            <a:noFill/>
            <a:miter lim="800000"/>
            <a:headEnd/>
            <a:tailEnd/>
          </a:ln>
        </p:spPr>
      </p:pic>
      <p:pic>
        <p:nvPicPr>
          <p:cNvPr id="21" name="Shape 162"/>
          <p:cNvPicPr preferRelativeResize="0">
            <a:picLocks noChangeAspect="1"/>
          </p:cNvPicPr>
          <p:nvPr/>
        </p:nvPicPr>
        <p:blipFill rotWithShape="1">
          <a:blip r:embed="rId5" cstate="print">
            <a:alphaModFix/>
          </a:blip>
          <a:srcRect/>
          <a:stretch/>
        </p:blipFill>
        <p:spPr>
          <a:xfrm>
            <a:off x="979215" y="277952"/>
            <a:ext cx="3636692" cy="3657600"/>
          </a:xfrm>
          <a:prstGeom prst="rect">
            <a:avLst/>
          </a:prstGeom>
          <a:noFill/>
          <a:ln>
            <a:noFill/>
          </a:ln>
        </p:spPr>
      </p:pic>
      <p:pic>
        <p:nvPicPr>
          <p:cNvPr id="22" name="Picture 21" descr="download (1).jpg"/>
          <p:cNvPicPr>
            <a:picLocks noChangeAspect="1"/>
          </p:cNvPicPr>
          <p:nvPr/>
        </p:nvPicPr>
        <p:blipFill>
          <a:blip r:embed="rId6" cstate="print"/>
          <a:stretch>
            <a:fillRect/>
          </a:stretch>
        </p:blipFill>
        <p:spPr>
          <a:xfrm>
            <a:off x="5571060" y="277952"/>
            <a:ext cx="3200399" cy="3657600"/>
          </a:xfrm>
          <a:prstGeom prst="rect">
            <a:avLst/>
          </a:prstGeom>
        </p:spPr>
      </p:pic>
      <p:pic>
        <p:nvPicPr>
          <p:cNvPr id="24" name="Picture 23" descr="download.jpg"/>
          <p:cNvPicPr>
            <a:picLocks noChangeAspect="1"/>
          </p:cNvPicPr>
          <p:nvPr/>
        </p:nvPicPr>
        <p:blipFill>
          <a:blip r:embed="rId7" cstate="print"/>
          <a:stretch>
            <a:fillRect/>
          </a:stretch>
        </p:blipFill>
        <p:spPr>
          <a:xfrm>
            <a:off x="35111221" y="277952"/>
            <a:ext cx="3657600" cy="3657600"/>
          </a:xfrm>
          <a:prstGeom prst="rect">
            <a:avLst/>
          </a:prstGeom>
        </p:spPr>
      </p:pic>
      <p:pic>
        <p:nvPicPr>
          <p:cNvPr id="25" name="Picture 24"/>
          <p:cNvPicPr>
            <a:picLocks noChangeAspect="1"/>
          </p:cNvPicPr>
          <p:nvPr/>
        </p:nvPicPr>
        <p:blipFill>
          <a:blip r:embed="rId8" cstate="print"/>
          <a:srcRect/>
          <a:stretch>
            <a:fillRect/>
          </a:stretch>
        </p:blipFill>
        <p:spPr bwMode="auto">
          <a:xfrm>
            <a:off x="17394993" y="10066218"/>
            <a:ext cx="4106093" cy="2103120"/>
          </a:xfrm>
          <a:prstGeom prst="rect">
            <a:avLst/>
          </a:prstGeom>
          <a:noFill/>
          <a:ln w="9525">
            <a:noFill/>
            <a:miter lim="800000"/>
            <a:headEnd/>
            <a:tailEnd/>
          </a:ln>
        </p:spPr>
      </p:pic>
      <p:pic>
        <p:nvPicPr>
          <p:cNvPr id="26" name="Picture 2" descr="http://www.mcva.com/wp-content/uploads/2014/01/holter-monitor-2-md.jpg"/>
          <p:cNvPicPr>
            <a:picLocks noChangeArrowheads="1"/>
          </p:cNvPicPr>
          <p:nvPr/>
        </p:nvPicPr>
        <p:blipFill>
          <a:blip r:embed="rId9" cstate="print"/>
          <a:srcRect/>
          <a:stretch>
            <a:fillRect/>
          </a:stretch>
        </p:blipFill>
        <p:spPr bwMode="auto">
          <a:xfrm>
            <a:off x="18706084" y="14309416"/>
            <a:ext cx="2926080" cy="2103120"/>
          </a:xfrm>
          <a:prstGeom prst="rect">
            <a:avLst/>
          </a:prstGeom>
          <a:noFill/>
        </p:spPr>
      </p:pic>
      <p:pic>
        <p:nvPicPr>
          <p:cNvPr id="31" name="Picture 30" descr="20151120_115124.jpg"/>
          <p:cNvPicPr>
            <a:picLocks/>
          </p:cNvPicPr>
          <p:nvPr/>
        </p:nvPicPr>
        <p:blipFill>
          <a:blip r:embed="rId10" cstate="print"/>
          <a:stretch>
            <a:fillRect/>
          </a:stretch>
        </p:blipFill>
        <p:spPr>
          <a:xfrm>
            <a:off x="14694537" y="24077548"/>
            <a:ext cx="3657600" cy="3200400"/>
          </a:xfrm>
          <a:prstGeom prst="rect">
            <a:avLst/>
          </a:prstGeom>
        </p:spPr>
      </p:pic>
      <p:pic>
        <p:nvPicPr>
          <p:cNvPr id="32" name="Picture 31" descr="20151120_115007.jpg"/>
          <p:cNvPicPr>
            <a:picLocks/>
          </p:cNvPicPr>
          <p:nvPr/>
        </p:nvPicPr>
        <p:blipFill>
          <a:blip r:embed="rId11" cstate="print"/>
          <a:stretch>
            <a:fillRect/>
          </a:stretch>
        </p:blipFill>
        <p:spPr>
          <a:xfrm>
            <a:off x="18248004" y="24077548"/>
            <a:ext cx="3657600" cy="3200400"/>
          </a:xfrm>
          <a:prstGeom prst="rect">
            <a:avLst/>
          </a:prstGeom>
        </p:spPr>
      </p:pic>
      <p:pic>
        <p:nvPicPr>
          <p:cNvPr id="3" name="Picture 2"/>
          <p:cNvPicPr>
            <a:picLocks noChangeAspect="1"/>
          </p:cNvPicPr>
          <p:nvPr/>
        </p:nvPicPr>
        <p:blipFill>
          <a:blip r:embed="rId12" cstate="print"/>
          <a:stretch>
            <a:fillRect/>
          </a:stretch>
        </p:blipFill>
        <p:spPr>
          <a:xfrm>
            <a:off x="39197201" y="277952"/>
            <a:ext cx="4100051" cy="3657600"/>
          </a:xfrm>
          <a:prstGeom prst="rect">
            <a:avLst/>
          </a:prstGeom>
        </p:spPr>
      </p:pic>
      <p:pic>
        <p:nvPicPr>
          <p:cNvPr id="33" name="Picture 32" descr="TH-57 - 02.jpg"/>
          <p:cNvPicPr>
            <a:picLocks noChangeAspect="1"/>
          </p:cNvPicPr>
          <p:nvPr/>
        </p:nvPicPr>
        <p:blipFill>
          <a:blip r:embed="rId13" cstate="print"/>
          <a:stretch>
            <a:fillRect/>
          </a:stretch>
        </p:blipFill>
        <p:spPr>
          <a:xfrm>
            <a:off x="18436108" y="7047953"/>
            <a:ext cx="3318297" cy="2743200"/>
          </a:xfrm>
          <a:prstGeom prst="rect">
            <a:avLst/>
          </a:prstGeom>
        </p:spPr>
      </p:pic>
      <p:pic>
        <p:nvPicPr>
          <p:cNvPr id="27" name="Picture 26" descr="KubiosHolterCapture.bmp"/>
          <p:cNvPicPr/>
          <p:nvPr/>
        </p:nvPicPr>
        <p:blipFill>
          <a:blip r:embed="rId14" cstate="print"/>
          <a:stretch>
            <a:fillRect/>
          </a:stretch>
        </p:blipFill>
        <p:spPr>
          <a:xfrm>
            <a:off x="23469600" y="7239000"/>
            <a:ext cx="7920123" cy="6096000"/>
          </a:xfrm>
          <a:prstGeom prst="rect">
            <a:avLst/>
          </a:prstGeom>
        </p:spPr>
      </p:pic>
      <p:pic>
        <p:nvPicPr>
          <p:cNvPr id="28" name="Picture 2"/>
          <p:cNvPicPr>
            <a:picLocks noChangeAspect="1" noChangeArrowheads="1"/>
          </p:cNvPicPr>
          <p:nvPr/>
        </p:nvPicPr>
        <p:blipFill>
          <a:blip r:embed="rId15" cstate="print"/>
          <a:srcRect/>
          <a:stretch>
            <a:fillRect/>
          </a:stretch>
        </p:blipFill>
        <p:spPr bwMode="auto">
          <a:xfrm>
            <a:off x="23431500" y="13469748"/>
            <a:ext cx="8007816" cy="4987527"/>
          </a:xfrm>
          <a:prstGeom prst="rect">
            <a:avLst/>
          </a:prstGeom>
          <a:noFill/>
          <a:ln w="9525">
            <a:noFill/>
            <a:miter lim="800000"/>
            <a:headEnd/>
            <a:tailEnd/>
          </a:ln>
        </p:spPr>
      </p:pic>
      <p:pic>
        <p:nvPicPr>
          <p:cNvPr id="2" name="Picture 1"/>
          <p:cNvPicPr>
            <a:picLocks/>
          </p:cNvPicPr>
          <p:nvPr/>
        </p:nvPicPr>
        <p:blipFill>
          <a:blip r:embed="rId16" cstate="print"/>
          <a:stretch>
            <a:fillRect/>
          </a:stretch>
        </p:blipFill>
        <p:spPr>
          <a:xfrm>
            <a:off x="11070840" y="24077548"/>
            <a:ext cx="3667125" cy="3200400"/>
          </a:xfrm>
          <a:prstGeom prst="rect">
            <a:avLst/>
          </a:prstGeom>
        </p:spPr>
      </p:pic>
      <p:pic>
        <p:nvPicPr>
          <p:cNvPr id="29" name="Picture 2" descr="http://mediad.publicbroadcasting.net/p/wuwf/files/styles/x_large/public/DSC_7758.JPG"/>
          <p:cNvPicPr>
            <a:picLocks noChangeAspect="1" noChangeArrowheads="1"/>
          </p:cNvPicPr>
          <p:nvPr/>
        </p:nvPicPr>
        <p:blipFill>
          <a:blip r:embed="rId17" cstate="print"/>
          <a:srcRect/>
          <a:stretch>
            <a:fillRect/>
          </a:stretch>
        </p:blipFill>
        <p:spPr bwMode="auto">
          <a:xfrm>
            <a:off x="1993231" y="27786156"/>
            <a:ext cx="7040880" cy="4664584"/>
          </a:xfrm>
          <a:prstGeom prst="rect">
            <a:avLst/>
          </a:prstGeom>
          <a:noFill/>
        </p:spPr>
      </p:pic>
    </p:spTree>
    <p:extLst>
      <p:ext uri="{BB962C8B-B14F-4D97-AF65-F5344CB8AC3E}">
        <p14:creationId xmlns="" xmlns:p14="http://schemas.microsoft.com/office/powerpoint/2010/main" val="15839351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3230</TotalTime>
  <Words>1042</Words>
  <Application>Microsoft Office PowerPoint</Application>
  <PresentationFormat>Custom</PresentationFormat>
  <Paragraphs>178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Dallas Snider</dc:creator>
  <cp:lastModifiedBy>Jonathan</cp:lastModifiedBy>
  <cp:revision>55</cp:revision>
  <dcterms:created xsi:type="dcterms:W3CDTF">2017-04-08T01:51:07Z</dcterms:created>
  <dcterms:modified xsi:type="dcterms:W3CDTF">2017-05-26T03:55:58Z</dcterms:modified>
</cp:coreProperties>
</file>